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2" r:id="rId2"/>
  </p:sldMasterIdLst>
  <p:notesMasterIdLst>
    <p:notesMasterId r:id="rId15"/>
  </p:notesMasterIdLst>
  <p:sldIdLst>
    <p:sldId id="256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0099CC"/>
    <a:srgbClr val="333399"/>
    <a:srgbClr val="0033CC"/>
    <a:srgbClr val="000099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9" d="100"/>
          <a:sy n="129" d="100"/>
        </p:scale>
        <p:origin x="306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CB99FF0F-8F1A-D75C-0FFB-C9DF7378ABC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743499CF-64D8-5C1D-A55D-0B3EEE2273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46084" name="Rectangle 4">
            <a:extLst>
              <a:ext uri="{FF2B5EF4-FFF2-40B4-BE49-F238E27FC236}">
                <a16:creationId xmlns:a16="http://schemas.microsoft.com/office/drawing/2014/main" id="{6B8F5A1E-FD71-3AE4-71EE-98CDFCB27BFA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6085" name="Rectangle 5">
            <a:extLst>
              <a:ext uri="{FF2B5EF4-FFF2-40B4-BE49-F238E27FC236}">
                <a16:creationId xmlns:a16="http://schemas.microsoft.com/office/drawing/2014/main" id="{43D66E51-515E-C450-2EEA-FF888CFDEBD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6086" name="Rectangle 6">
            <a:extLst>
              <a:ext uri="{FF2B5EF4-FFF2-40B4-BE49-F238E27FC236}">
                <a16:creationId xmlns:a16="http://schemas.microsoft.com/office/drawing/2014/main" id="{7D44FAB2-CC81-6497-7F93-EE18A522D3E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46087" name="Rectangle 7">
            <a:extLst>
              <a:ext uri="{FF2B5EF4-FFF2-40B4-BE49-F238E27FC236}">
                <a16:creationId xmlns:a16="http://schemas.microsoft.com/office/drawing/2014/main" id="{F35124C8-305D-9D08-4870-A7BA646148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586020E-BDE7-4C24-98C1-8A35F3038EAF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13071B2-DEA1-7E72-0F56-0C45EE5CA5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F045AC-49BE-4976-AFD3-F28C5353349A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B24AB489-2088-89C4-4AEB-BE38B2F1544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72372F1D-AEF0-96C9-4210-24940EF8EF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32CE64A-F1EC-4298-0F87-A95DB07E68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C672F0-3D2D-46B1-82D4-60F2B2B37874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E6FF3CE5-EE70-0C43-A7EB-446DB69643E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05B27ED9-AC61-B481-77D9-650A8F1138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2813E9B-9A15-3541-9BE1-2EB2646361D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C5A273-D0CD-40E8-8033-FC3503B2BC4E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57346" name="Rectangle 2">
            <a:extLst>
              <a:ext uri="{FF2B5EF4-FFF2-40B4-BE49-F238E27FC236}">
                <a16:creationId xmlns:a16="http://schemas.microsoft.com/office/drawing/2014/main" id="{06E8D1C9-7590-39F2-AC27-91ADD69F21F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472AF770-D74B-00FB-5DCE-913252E54D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6E5FC8F-46B2-BED6-BD6E-989C87FB70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53ED7F-4B7F-4895-82D8-1283EF6A15B7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59394" name="Rectangle 2">
            <a:extLst>
              <a:ext uri="{FF2B5EF4-FFF2-40B4-BE49-F238E27FC236}">
                <a16:creationId xmlns:a16="http://schemas.microsoft.com/office/drawing/2014/main" id="{5300CDDE-C08A-60B2-B826-1E4B0A27A3C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D059719A-41B8-4A9F-255D-A00D823D36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3171F7C-9AF6-38B3-D99C-A9F9AB4E57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914123-0FBA-43C6-A4CE-68872E722CDC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963E9CB8-863E-0911-0FA8-E17B6083CC7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8615FAEE-A850-E45A-9DBF-A04511E9F4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7A7D436-E69B-692F-EEBC-4F7A51E77A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20A8E6-F3C9-4917-BEF9-347584FD9E49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6DACD79B-51DE-7CE5-4D7E-616D367BC6A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3642B500-3261-C2E5-2A1D-2170E7BC14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2F6AD62-C77A-7C8D-E3C4-1861377C97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C7F8B6-B69F-47B5-B4A2-8E9632053871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D87746E1-F6AC-F342-9845-9F483ED3F93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EB809E0B-76F9-95D5-4498-93C3D7FD28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48E49B1-9AEA-EE76-9C2F-F8ED1236A7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5E65F5-5669-4A9C-80ED-A842FA4933FA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0E4B666C-2D70-8EE6-EB81-E16177A2489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9248137D-24A5-2D41-01F7-507FEFB6C3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4E2E35C-6884-D095-B72A-EA95BC6590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C0D8A9-3368-45B3-96FA-1140F773979E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96614A12-28F4-2FCE-55CD-E72331F52ED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A7B0959C-F6BD-FA04-616B-A862510BFA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9F63010-81B5-7DC2-9720-4827AC3FE5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983564-1B6C-401D-8B5B-BCB2A5767CE4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5C3C54FE-EEAB-C283-5BB9-D4CFC08BC1F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62EC9B25-6877-19ED-4B47-6A47F5CDE1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C2E8BFD-CB46-14E3-4C44-D03DB34E3F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B967D3-3FD9-4570-8BC8-40F19E4406F6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9F297115-285B-B7F9-A3C2-39BA1710518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97BE04CC-09CF-45DA-0736-88101CD838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862418B-D29A-D10C-B634-6428608969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53F968-7753-4269-95A3-7964E59A3F3C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55298" name="Rectangle 2">
            <a:extLst>
              <a:ext uri="{FF2B5EF4-FFF2-40B4-BE49-F238E27FC236}">
                <a16:creationId xmlns:a16="http://schemas.microsoft.com/office/drawing/2014/main" id="{5AD51EB8-EB27-8495-72CE-B430A35BABF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427F2569-C6BB-180A-CBD4-834D447016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0BFCF54D-6FF2-7BC2-4442-C614CBDDD12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667000" y="381000"/>
            <a:ext cx="63246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altLang="en-US" noProof="0"/>
              <a:t>Click to edit Master title style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601D9D0A-E63A-43E6-DFFF-A211F5B6D44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667000" y="1981200"/>
            <a:ext cx="6324600" cy="685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altLang="en-US" noProof="0"/>
              <a:t>Click to edit Master subtitle style</a:t>
            </a:r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0CE54CA0-2BE3-97C0-EAA8-E76C5DDC336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826D0BAC-8CF0-1AB4-2EAE-F23AB5D9D32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2181E2E2-C6A1-2DDB-3E14-EC7D098D30B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A2283D4-1394-48B3-9371-AB3540A00526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E63D7-0728-3801-C6A1-E7B8764CC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7388CF-02F9-11BB-94D1-8B178D988A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6338DD-9E07-B181-16B9-176446286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ACDE72-86D9-A6E4-F295-6CA953F16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8BAED-A80A-1EB0-0761-CDBB2484C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A3C601-FEDD-4C80-82FB-1C1E33F1B91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32182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4668AA-E05A-479D-D617-9F5CD5A3BB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991350" y="1676400"/>
            <a:ext cx="1695450" cy="4449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AFAEDA-3FED-B8A0-E327-B5FD80B411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905000" y="1676400"/>
            <a:ext cx="4933950" cy="4449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901F1C-64A2-0AF2-83FF-EC9D56058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D8D92E-44DF-EB4D-7571-CE0AF107E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0DA7AD-1156-DA59-17D1-64D605158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8FCCAA-1D6E-4912-BDE0-0EADF61978E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205788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3EDB4-6A6E-D93B-5251-3CB4E484E6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25E455-6638-F128-D1D4-ADFCF25CC5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0800B0-F28D-0837-6607-647235667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F74305-5A8F-709A-F482-5C47BEEED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E98756-2AD2-8E30-E620-01938E884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17579C-FF35-4062-BDB4-1F8D9B9DDFE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931395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A8DC2-0B5F-83BC-31AA-AEDEA6CC2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D1283-DD0B-459F-B0CB-D0C8EF9466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DDC8DF-54AE-9E78-067D-E758E033A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AAFB86-1CD4-3872-4024-AC73037D9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904DE-8D95-B611-F0FE-F19909882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114A6F-F1B4-48EF-A3D6-FA9ECCABDE7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076408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1C4DB-7A8C-4B3C-EE93-BA3E8E6BC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F1CC47-E112-E55D-41D2-1186260438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5F5171-6A77-FA04-EC59-D81D398CD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1ED5EF-2CDE-A8E0-4ADA-F8A498000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118F22-B226-9530-03EC-098BF424F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00FFAC-B0D6-46F3-867B-57A23D85F5F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10309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7A3D9-C235-E014-38E0-A81DF0180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CD48B5-5CE8-C8A0-891F-4FE20B3FF2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52600" y="2819400"/>
            <a:ext cx="3467100" cy="3124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642BE0-B781-A983-8C22-7827C79168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72100" y="2819400"/>
            <a:ext cx="3467100" cy="3124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5A6AAD-E7BE-33EF-A16F-56C0DA41A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BFF297-B599-ECAD-C730-FCCE6BE39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0FC686-D630-620B-DED5-4B782C926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72B57C-A0A1-4EE9-8B31-C3821CCBB12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86391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37510-1B3C-B7F8-95EC-89BA62BD4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60996A-5B85-CE5F-9F60-A4B9A17D9E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EBB0D4-6AD2-D1CB-153E-B263A35E88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6E65A8-CFDA-00D3-9493-3688C1B390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EFF422-A64B-1565-DE9C-FAB50B03F2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CFD4CC-D3B3-B3D2-F9CF-177E90D55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B9CC94-2B5D-A71E-ACB9-24653513B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D78BE3-DA78-C221-A79C-8E79BBC83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5C67CB-BF8D-4DF4-BDCA-29E19020078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851464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AD304-C34B-06A7-3003-B4D732AFD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1C7AA7-ACA2-412E-0BEC-7B8771CC1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8E6FB0-0B7A-5E74-6849-A05CC7663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30ED2E-85AE-DCF8-0E8F-AF024E144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CE67F4-BBD1-4C36-8C59-D2273425594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74970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6BB296-FBE7-E8CA-DBAC-5B921F6BB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DD4C8C-AB50-1A98-7381-A3A9DDEB0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844143-3369-688F-8B60-25AD72D89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63561B-FC23-4A59-904F-E77DDD1607F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148191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CEAFB-B07D-6714-802C-EA8A0BB66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579056-3DB0-49E1-2C32-2BE81BA60C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4CCA6B-EE49-9F53-CB90-AAAFAE4950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8AA678-6EA7-07B4-0235-983FA123A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B6ABB6-5398-EFD3-23B7-B53E0F7C6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89F62-800D-D0E3-FECD-C070E57EB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3E6308-C106-4A96-9E60-AA02A33656D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32795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F5DD8-AA08-12F3-2A24-19F893618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30AB91-4CA3-6472-44EF-D6B87D458B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D6152-86C2-AAB5-52F5-055DA5577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DAB82D-FCCF-5102-FB59-F8E2F1146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03F062-2476-7832-33F4-45F31831F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637825-1667-4872-918E-23B35E752FF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231380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C60A9-55FD-A51E-C641-B59E02C5B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8DC4AF-C17C-4B7E-9F1A-BF91B72EA2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928CBC-1884-8ADC-4A68-EF88CF5A73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46F575-75D1-4623-12F8-C5FEA2432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F60541-D768-1457-13F5-BD67D47EC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3B4DA3-488E-99F1-49DC-61547E5E7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FD1D50-0377-449F-A64A-55CA2F9C755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279154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84D5F-10D0-F0F9-990B-6746ADF8A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0D3615-0595-16A8-6F30-6AC265DA34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ADD90D-B328-6921-0053-49522B3F1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929F48-86FC-3861-9B89-9D4047501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622770-C3F9-5515-3ACB-FF9901F3B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90B361-959C-4432-92CE-FADC01844F4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964617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86C175-35DB-9463-1F2A-9A861F2109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67550" y="1676400"/>
            <a:ext cx="1771650" cy="4267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0C76B3-5A42-6CD0-851E-47DBA9DD0C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752600" y="1676400"/>
            <a:ext cx="5162550" cy="4267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16A447-6BEF-FE07-320D-8A223F2C3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B7F229-205D-BEC3-1C11-A7A1EA328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ABE8B7-F893-E8E8-741C-CCAC9C4FC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10CDB8-8DF5-4E65-B86D-BB0EE3B13EE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57183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B2CFF-FDC8-537C-86FD-F3B7736E2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9C5CA3-AE29-5892-1A88-F8E313BC13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4CF096-9B30-1913-6EB4-D38878C34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11BAF0-8871-2FDD-9625-427CC6B40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761662-F1B4-3E22-C51B-6C8B5A56F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2F699E-4162-4615-92F7-00080B4D348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25859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60937-2626-96A2-AE4C-2ED6CEC97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8A2580-1ED5-8E79-46F1-4FBED3FD64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05000" y="2819400"/>
            <a:ext cx="3314700" cy="3306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AA550A-1273-BD77-3D18-EE3A10527A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72100" y="2819400"/>
            <a:ext cx="3314700" cy="3306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236907-8D92-B902-A74F-4AEDC4FD7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1754D1-E557-C8AC-735A-E426C5707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53A461-529C-9355-29D1-8886CC495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6BF5B-FF0F-4C71-874D-6D92D530CB7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78329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84BA1-8949-1C7D-65F6-66E17788B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C0CAB3-216F-C155-F894-BE24204BD0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D64E6D-76C2-3C14-612E-6449F095B9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FFFE93-1525-D25E-A68B-13C4829DCA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23A203-1EA5-D0F8-B423-089775160E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929867-6D22-F910-FBA0-D996420A6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D88205-9665-2D0E-2520-661645A22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15FA02-17AA-8121-D099-4D82CBFF1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A8315D-A793-48A6-B81F-23894A5A601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7112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6F29B-6E3D-471A-E950-20742A0DC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6C3F0A-4701-FDC8-A891-28357C821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36C5F0-DCAF-CF63-AB21-62B89B32E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46267D-9B8D-FC2B-9A5F-FFCABEE93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0F4307-66F6-4EDF-B354-B4E6B3DB77A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36663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701AB3-DD03-939B-B500-E6F427B74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F27ACB-9638-AB93-C35E-3E08ADFB6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1676DB-67F9-4492-D05C-65B3963DB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F12630-4F3F-4A95-9667-32B6C1D4588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05805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AB861-54A2-7C07-01CA-D2EA4481C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D02E7-E46D-42D7-A115-901E7FA6FF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53989D-EFFB-18F4-236A-CB35A3A2F7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CC6867-C8BF-D482-6A49-1BD877B3F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A1792D-5F2A-64FB-5F3D-346708745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42EE95-BA08-7CB8-80AB-C34B6D75D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6D01AA-6870-4897-9CC0-775D3B95244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46390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B95DB-57D5-8751-E03D-958F73FF0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9E91F4-A09A-8DF0-3CD8-12A6F73C2B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412960-203E-A4D9-564D-75DE52DD49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E0A59C-0FD6-158E-5DD3-6E482F9CB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0DF515-42D9-F016-9D8E-CD8022A99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390328-718A-C8DC-D238-F9CC3F36F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595E39-7267-4561-9FCE-554C7DD0793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5699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737070B-C7FF-CB12-D5C7-4E7A61477C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1676400"/>
            <a:ext cx="6781800" cy="96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86388813-FC60-4E12-1DF6-1CCAF17BDE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905000" y="2819400"/>
            <a:ext cx="6781800" cy="3306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BE7DA418-D40E-2C9A-8AD2-A0979B6D11B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GB" altLang="en-US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84FDE524-D19C-C315-3B88-1698769553A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GB" altLang="en-US"/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285E49BB-0CAB-618C-1157-A99D2DC3BBD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69FC4409-9BCB-45DA-A501-404A0CE47AC9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D376980D-8422-208A-737D-F2265FB915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1676400"/>
            <a:ext cx="708660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4B4759F6-1D71-94BE-9006-3E07413EFD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2819400"/>
            <a:ext cx="708660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161F71BC-A411-8897-94C2-125D6D21336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GB" altLang="en-US"/>
          </a:p>
        </p:txBody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2B0BFDF3-4E67-DC90-9A1A-26A8283EDEF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GB" altLang="en-US"/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803D179F-0DB2-4AF4-4C4D-083AD43B580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5D3F68AA-2EF6-4386-B598-FB1D08BE645E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anose="020B0A040201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anose="020B0A040201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anose="020B0A040201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anose="020B0A04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anose="020B0A04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anose="020B0A04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anose="020B0A04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anose="020B0A040201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9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6" name="Rectangle 8">
            <a:extLst>
              <a:ext uri="{FF2B5EF4-FFF2-40B4-BE49-F238E27FC236}">
                <a16:creationId xmlns:a16="http://schemas.microsoft.com/office/drawing/2014/main" id="{62D4AED8-2AAA-572F-9C4B-28306AE68F2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859338" y="0"/>
            <a:ext cx="4284662" cy="2420938"/>
          </a:xfrm>
        </p:spPr>
        <p:txBody>
          <a:bodyPr/>
          <a:lstStyle/>
          <a:p>
            <a:pPr algn="ctr"/>
            <a:r>
              <a:rPr lang="en-GB" altLang="en-US" sz="6000" b="1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stellar" panose="020A0402060406010301" pitchFamily="18" charset="0"/>
              </a:rPr>
              <a:t>CORE 1</a:t>
            </a:r>
            <a:br>
              <a:rPr lang="en-GB" altLang="en-US" b="1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stellar" panose="020A0402060406010301" pitchFamily="18" charset="0"/>
              </a:rPr>
            </a:br>
            <a:r>
              <a:rPr lang="en-GB" altLang="en-US" b="1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stellar" panose="020A0402060406010301" pitchFamily="18" charset="0"/>
              </a:rPr>
              <a:t>proof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EF45CB70-0CB6-2195-5C54-F394CB4325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8175" y="1844675"/>
            <a:ext cx="6781800" cy="960438"/>
          </a:xfrm>
        </p:spPr>
        <p:txBody>
          <a:bodyPr/>
          <a:lstStyle/>
          <a:p>
            <a:r>
              <a:rPr lang="en-GB" altLang="en-US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Example:</a:t>
            </a:r>
          </a:p>
        </p:txBody>
      </p:sp>
      <p:sp>
        <p:nvSpPr>
          <p:cNvPr id="44037" name="Rectangle 5">
            <a:extLst>
              <a:ext uri="{FF2B5EF4-FFF2-40B4-BE49-F238E27FC236}">
                <a16:creationId xmlns:a16="http://schemas.microsoft.com/office/drawing/2014/main" id="{B1074FF2-0910-E2EA-5DA6-6845D7D7F5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08175" y="3141663"/>
            <a:ext cx="6781800" cy="3306762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GB" altLang="en-US" sz="2800">
                <a:solidFill>
                  <a:srgbClr val="0099FF"/>
                </a:solidFill>
                <a:latin typeface="Comic Sans MS" panose="030F0702030302020204" pitchFamily="66" charset="0"/>
              </a:rPr>
              <a:t>	Prove that sum of an even number and an odd number is always odd.</a:t>
            </a:r>
          </a:p>
          <a:p>
            <a:pPr>
              <a:buFontTx/>
              <a:buNone/>
            </a:pPr>
            <a:endParaRPr lang="en-GB" altLang="en-US" sz="2800">
              <a:solidFill>
                <a:srgbClr val="0099FF"/>
              </a:solidFill>
              <a:latin typeface="Comic Sans MS" panose="030F0702030302020204" pitchFamily="66" charset="0"/>
            </a:endParaRPr>
          </a:p>
          <a:p>
            <a:pPr>
              <a:buFontTx/>
              <a:buNone/>
            </a:pPr>
            <a:endParaRPr lang="en-GB" altLang="en-US" sz="2000">
              <a:solidFill>
                <a:srgbClr val="0099FF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>
            <a:extLst>
              <a:ext uri="{FF2B5EF4-FFF2-40B4-BE49-F238E27FC236}">
                <a16:creationId xmlns:a16="http://schemas.microsoft.com/office/drawing/2014/main" id="{88E954C4-F9F3-AC3F-01CD-BC3407AA29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05000" y="2060575"/>
            <a:ext cx="6781800" cy="4065588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 sz="2000">
                <a:solidFill>
                  <a:srgbClr val="0099FF"/>
                </a:solidFill>
              </a:rPr>
              <a:t>	Let 2n be any even number, where n is an integer.</a:t>
            </a:r>
          </a:p>
          <a:p>
            <a:pPr>
              <a:buFontTx/>
              <a:buNone/>
            </a:pPr>
            <a:r>
              <a:rPr lang="en-GB" altLang="en-US" sz="2000">
                <a:solidFill>
                  <a:srgbClr val="0099FF"/>
                </a:solidFill>
              </a:rPr>
              <a:t>	2m + 1 be any odd number, where m is an integer.</a:t>
            </a:r>
          </a:p>
          <a:p>
            <a:pPr>
              <a:buFontTx/>
              <a:buNone/>
            </a:pPr>
            <a:r>
              <a:rPr lang="en-GB" altLang="en-US" sz="2000">
                <a:solidFill>
                  <a:srgbClr val="0099FF"/>
                </a:solidFill>
              </a:rPr>
              <a:t>	2n + 2m + 1 = 2(n+m) + 1</a:t>
            </a:r>
          </a:p>
          <a:p>
            <a:pPr>
              <a:buFontTx/>
              <a:buNone/>
            </a:pPr>
            <a:r>
              <a:rPr lang="en-GB" altLang="en-US" sz="2000">
                <a:solidFill>
                  <a:srgbClr val="0099FF"/>
                </a:solidFill>
              </a:rPr>
              <a:t>	n+m is an integer</a:t>
            </a:r>
          </a:p>
          <a:p>
            <a:pPr>
              <a:buFontTx/>
              <a:buNone/>
            </a:pPr>
            <a:r>
              <a:rPr lang="en-GB" altLang="en-US" sz="2000">
                <a:solidFill>
                  <a:srgbClr val="0099FF"/>
                </a:solidFill>
              </a:rPr>
              <a:t>		n+m is an integer</a:t>
            </a:r>
          </a:p>
          <a:p>
            <a:pPr>
              <a:buFontTx/>
              <a:buNone/>
            </a:pPr>
            <a:r>
              <a:rPr lang="en-GB" altLang="en-US" sz="2000">
                <a:solidFill>
                  <a:srgbClr val="0099FF"/>
                </a:solidFill>
              </a:rPr>
              <a:t>		2(n+m) is even</a:t>
            </a:r>
          </a:p>
          <a:p>
            <a:pPr>
              <a:buFontTx/>
              <a:buNone/>
            </a:pPr>
            <a:r>
              <a:rPr lang="en-GB" altLang="en-US" sz="2000">
                <a:solidFill>
                  <a:srgbClr val="0099FF"/>
                </a:solidFill>
              </a:rPr>
              <a:t>		2(n+m) + 1 is odd</a:t>
            </a:r>
          </a:p>
          <a:p>
            <a:pPr>
              <a:buFontTx/>
              <a:buNone/>
            </a:pPr>
            <a:r>
              <a:rPr lang="en-GB" altLang="en-US" sz="2000">
                <a:solidFill>
                  <a:srgbClr val="0099FF"/>
                </a:solidFill>
              </a:rPr>
              <a:t>	2(n+m) + 1 = 2n + 2m + 1</a:t>
            </a:r>
          </a:p>
          <a:p>
            <a:pPr>
              <a:buFontTx/>
              <a:buNone/>
            </a:pPr>
            <a:r>
              <a:rPr lang="en-GB" altLang="en-US" sz="2000">
                <a:solidFill>
                  <a:srgbClr val="0099FF"/>
                </a:solidFill>
              </a:rPr>
              <a:t>		the sum of an even number and an odd number is always odd.</a:t>
            </a:r>
          </a:p>
          <a:p>
            <a:pPr>
              <a:buFontTx/>
              <a:buNone/>
            </a:pPr>
            <a:endParaRPr lang="en-GB" altLang="en-US" sz="2000">
              <a:solidFill>
                <a:srgbClr val="0099FF"/>
              </a:solidFill>
            </a:endParaRPr>
          </a:p>
          <a:p>
            <a:pPr>
              <a:buFontTx/>
              <a:buNone/>
            </a:pPr>
            <a:endParaRPr lang="en-GB" altLang="en-US" sz="2800"/>
          </a:p>
        </p:txBody>
      </p:sp>
      <p:pic>
        <p:nvPicPr>
          <p:cNvPr id="45060" name="Picture 4">
            <a:extLst>
              <a:ext uri="{FF2B5EF4-FFF2-40B4-BE49-F238E27FC236}">
                <a16:creationId xmlns:a16="http://schemas.microsoft.com/office/drawing/2014/main" id="{F26ACE18-EF01-CB91-35A4-6E3A6476EA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3644900"/>
            <a:ext cx="382588" cy="1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061" name="Picture 5">
            <a:extLst>
              <a:ext uri="{FF2B5EF4-FFF2-40B4-BE49-F238E27FC236}">
                <a16:creationId xmlns:a16="http://schemas.microsoft.com/office/drawing/2014/main" id="{8436D250-D02D-57C3-309E-F35073D346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4005263"/>
            <a:ext cx="382588" cy="19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062" name="Picture 6">
            <a:extLst>
              <a:ext uri="{FF2B5EF4-FFF2-40B4-BE49-F238E27FC236}">
                <a16:creationId xmlns:a16="http://schemas.microsoft.com/office/drawing/2014/main" id="{D5254B8E-09E3-2728-8C7B-7DD436EA1A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4365625"/>
            <a:ext cx="382588" cy="1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063" name="Picture 7">
            <a:extLst>
              <a:ext uri="{FF2B5EF4-FFF2-40B4-BE49-F238E27FC236}">
                <a16:creationId xmlns:a16="http://schemas.microsoft.com/office/drawing/2014/main" id="{C60A5289-A48B-197A-168C-6AC9D62D28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5084763"/>
            <a:ext cx="382588" cy="19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2" dur="500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7" dur="500"/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2" dur="5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7" dur="500"/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>
            <a:extLst>
              <a:ext uri="{FF2B5EF4-FFF2-40B4-BE49-F238E27FC236}">
                <a16:creationId xmlns:a16="http://schemas.microsoft.com/office/drawing/2014/main" id="{96527E4D-B73F-52C6-9BB3-79EAB0FA6A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>
                <a:cs typeface="Arial" panose="020B0604020202020204" pitchFamily="34" charset="0"/>
              </a:rPr>
              <a:t>This powerpoint was kindly donated to </a:t>
            </a:r>
            <a:r>
              <a:rPr lang="en-GB" altLang="en-US" sz="2400"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r>
              <a:rPr lang="en-GB" altLang="en-US" sz="2400"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 sz="2400"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EE49A544-5738-EEF6-9691-591FF2427D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What is Mathematical Proof?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357AF079-59AA-81E6-F4F0-E6EE1CE028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35150" y="3070225"/>
            <a:ext cx="6781800" cy="1943100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 sz="2800">
                <a:latin typeface="Comic Sans MS" panose="030F0702030302020204" pitchFamily="66" charset="0"/>
              </a:rPr>
              <a:t>	</a:t>
            </a:r>
            <a:r>
              <a:rPr lang="en-GB" altLang="en-US" sz="2800">
                <a:solidFill>
                  <a:schemeClr val="accent2"/>
                </a:solidFill>
                <a:latin typeface="Comic Sans MS" panose="030F0702030302020204" pitchFamily="66" charset="0"/>
              </a:rPr>
              <a:t>The process of starting with an assumption, or a statement which is given, and, by using logical argument, arriving at a conclusion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E163746-861D-B030-212D-1AB7713FBC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5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Mathematical Proof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3360053D-1FAF-8024-06DB-B3686B1105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47813" y="2819400"/>
            <a:ext cx="7488237" cy="33067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altLang="en-US" sz="2000">
                <a:solidFill>
                  <a:srgbClr val="0033CC"/>
                </a:solidFill>
                <a:latin typeface="Comic Sans MS" panose="030F0702030302020204" pitchFamily="66" charset="0"/>
              </a:rPr>
              <a:t>‘Prove that …’ or ‘Given …, prove …’ or ‘ Prove …, given …’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sz="2000">
              <a:solidFill>
                <a:srgbClr val="0033CC"/>
              </a:solidFill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000">
                <a:solidFill>
                  <a:srgbClr val="0033CC"/>
                </a:solidFill>
                <a:latin typeface="Comic Sans MS" panose="030F0702030302020204" pitchFamily="66" charset="0"/>
              </a:rPr>
              <a:t>Form a logical argument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sz="2000">
              <a:solidFill>
                <a:srgbClr val="0033CC"/>
              </a:solidFill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000">
                <a:solidFill>
                  <a:srgbClr val="0033CC"/>
                </a:solidFill>
                <a:latin typeface="Comic Sans MS" panose="030F0702030302020204" pitchFamily="66" charset="0"/>
              </a:rPr>
              <a:t>Start with what is given or standard results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sz="2000">
              <a:solidFill>
                <a:srgbClr val="0033CC"/>
              </a:solidFill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000">
                <a:solidFill>
                  <a:srgbClr val="0033CC"/>
                </a:solidFill>
                <a:latin typeface="Comic Sans MS" panose="030F0702030302020204" pitchFamily="66" charset="0"/>
              </a:rPr>
              <a:t>Deduce each step from previous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sz="2000">
              <a:solidFill>
                <a:srgbClr val="0033CC"/>
              </a:solidFill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000">
                <a:solidFill>
                  <a:srgbClr val="0033CC"/>
                </a:solidFill>
                <a:latin typeface="Comic Sans MS" panose="030F0702030302020204" pitchFamily="66" charset="0"/>
              </a:rPr>
              <a:t>Standard results can be used at any stage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A0F87295-6959-04DF-7E55-493D11337C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68538" y="1700213"/>
            <a:ext cx="6708775" cy="960437"/>
          </a:xfrm>
        </p:spPr>
        <p:txBody>
          <a:bodyPr/>
          <a:lstStyle/>
          <a:p>
            <a:r>
              <a:rPr lang="en-GB" altLang="en-US" sz="3200" b="1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MATHEMATICAL STATEMENTS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9F247D0F-B068-07FB-5A83-C2D0B51028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419475" y="2819400"/>
            <a:ext cx="5267325" cy="3306763"/>
          </a:xfrm>
        </p:spPr>
        <p:txBody>
          <a:bodyPr/>
          <a:lstStyle/>
          <a:p>
            <a:pPr>
              <a:buFontTx/>
              <a:buNone/>
            </a:pPr>
            <a:r>
              <a:rPr lang="el-GR" altLang="en-US" sz="2800">
                <a:solidFill>
                  <a:srgbClr val="0099CC"/>
                </a:solidFill>
                <a:cs typeface="Arial" panose="020B0604020202020204" pitchFamily="34" charset="0"/>
              </a:rPr>
              <a:t>Δ</a:t>
            </a:r>
            <a:r>
              <a:rPr lang="en-GB" altLang="en-US" sz="2800">
                <a:solidFill>
                  <a:srgbClr val="0099CC"/>
                </a:solidFill>
                <a:cs typeface="Arial" panose="020B0604020202020204" pitchFamily="34" charset="0"/>
              </a:rPr>
              <a:t>ABC is isosceles</a:t>
            </a:r>
          </a:p>
          <a:p>
            <a:pPr>
              <a:buFontTx/>
              <a:buNone/>
            </a:pPr>
            <a:r>
              <a:rPr lang="en-GB" altLang="en-US" sz="2800">
                <a:solidFill>
                  <a:srgbClr val="0099CC"/>
                </a:solidFill>
                <a:cs typeface="Arial" panose="020B0604020202020204" pitchFamily="34" charset="0"/>
              </a:rPr>
              <a:t>sin</a:t>
            </a:r>
            <a:r>
              <a:rPr lang="el-GR" altLang="en-US" sz="2800">
                <a:solidFill>
                  <a:srgbClr val="0099CC"/>
                </a:solidFill>
                <a:cs typeface="Arial" panose="020B0604020202020204" pitchFamily="34" charset="0"/>
              </a:rPr>
              <a:t>θ</a:t>
            </a:r>
            <a:r>
              <a:rPr lang="en-GB" altLang="en-US" sz="2800">
                <a:solidFill>
                  <a:srgbClr val="0099CC"/>
                </a:solidFill>
                <a:cs typeface="Arial" panose="020B0604020202020204" pitchFamily="34" charset="0"/>
              </a:rPr>
              <a:t> = </a:t>
            </a:r>
            <a:r>
              <a:rPr lang="en-US" altLang="en-US" sz="2800">
                <a:solidFill>
                  <a:srgbClr val="0099CC"/>
                </a:solidFill>
                <a:cs typeface="Arial" panose="020B0604020202020204" pitchFamily="34" charset="0"/>
              </a:rPr>
              <a:t>¾</a:t>
            </a:r>
          </a:p>
          <a:p>
            <a:pPr>
              <a:buFontTx/>
              <a:buNone/>
            </a:pPr>
            <a:r>
              <a:rPr lang="en-US" altLang="en-US" sz="2800">
                <a:solidFill>
                  <a:srgbClr val="0099CC"/>
                </a:solidFill>
                <a:cs typeface="Arial" panose="020B0604020202020204" pitchFamily="34" charset="0"/>
              </a:rPr>
              <a:t>The gradient of </a:t>
            </a:r>
            <a:r>
              <a:rPr lang="en-US" altLang="en-US" sz="2800" i="1">
                <a:solidFill>
                  <a:srgbClr val="0099CC"/>
                </a:solidFill>
                <a:cs typeface="Arial" panose="020B0604020202020204" pitchFamily="34" charset="0"/>
              </a:rPr>
              <a:t>y</a:t>
            </a:r>
            <a:r>
              <a:rPr lang="en-US" altLang="en-US" sz="2800">
                <a:solidFill>
                  <a:srgbClr val="0099CC"/>
                </a:solidFill>
                <a:cs typeface="Arial" panose="020B0604020202020204" pitchFamily="34" charset="0"/>
              </a:rPr>
              <a:t>=</a:t>
            </a:r>
            <a:r>
              <a:rPr lang="en-US" altLang="en-US" sz="2800" i="1">
                <a:solidFill>
                  <a:srgbClr val="0099CC"/>
                </a:solidFill>
                <a:cs typeface="Arial" panose="020B0604020202020204" pitchFamily="34" charset="0"/>
              </a:rPr>
              <a:t>mx</a:t>
            </a:r>
            <a:r>
              <a:rPr lang="en-US" altLang="en-US" sz="2800">
                <a:solidFill>
                  <a:srgbClr val="0099CC"/>
                </a:solidFill>
                <a:cs typeface="Arial" panose="020B0604020202020204" pitchFamily="34" charset="0"/>
              </a:rPr>
              <a:t>+</a:t>
            </a:r>
            <a:r>
              <a:rPr lang="en-US" altLang="en-US" sz="2800" i="1">
                <a:solidFill>
                  <a:srgbClr val="0099CC"/>
                </a:solidFill>
                <a:cs typeface="Arial" panose="020B0604020202020204" pitchFamily="34" charset="0"/>
              </a:rPr>
              <a:t>c</a:t>
            </a:r>
            <a:r>
              <a:rPr lang="en-US" altLang="en-US" sz="2800">
                <a:solidFill>
                  <a:srgbClr val="0099CC"/>
                </a:solidFill>
                <a:cs typeface="Arial" panose="020B0604020202020204" pitchFamily="34" charset="0"/>
              </a:rPr>
              <a:t> is </a:t>
            </a:r>
            <a:r>
              <a:rPr lang="en-US" altLang="en-US" sz="2800" i="1">
                <a:solidFill>
                  <a:srgbClr val="0099CC"/>
                </a:solidFill>
                <a:cs typeface="Arial" panose="020B0604020202020204" pitchFamily="34" charset="0"/>
              </a:rPr>
              <a:t>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>
            <a:extLst>
              <a:ext uri="{FF2B5EF4-FFF2-40B4-BE49-F238E27FC236}">
                <a16:creationId xmlns:a16="http://schemas.microsoft.com/office/drawing/2014/main" id="{66B69BF2-A52E-3DE9-59B8-6D84D6526D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58888" y="2781300"/>
            <a:ext cx="7705725" cy="3344863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 sz="2400">
                <a:solidFill>
                  <a:srgbClr val="000099"/>
                </a:solidFill>
                <a:latin typeface="Comic Sans MS" panose="030F0702030302020204" pitchFamily="66" charset="0"/>
              </a:rPr>
              <a:t>Use to express the relationship between statements</a:t>
            </a:r>
          </a:p>
          <a:p>
            <a:pPr>
              <a:buFontTx/>
              <a:buNone/>
            </a:pPr>
            <a:r>
              <a:rPr lang="en-GB" altLang="en-US" sz="2400">
                <a:solidFill>
                  <a:srgbClr val="0099FF"/>
                </a:solidFill>
                <a:latin typeface="Comic Sans MS" panose="030F0702030302020204" pitchFamily="66" charset="0"/>
              </a:rPr>
              <a:t>				implies</a:t>
            </a:r>
          </a:p>
          <a:p>
            <a:pPr>
              <a:buFontTx/>
              <a:buNone/>
            </a:pPr>
            <a:r>
              <a:rPr lang="en-GB" altLang="en-US" sz="2400">
                <a:solidFill>
                  <a:srgbClr val="0099FF"/>
                </a:solidFill>
                <a:latin typeface="Comic Sans MS" panose="030F0702030302020204" pitchFamily="66" charset="0"/>
              </a:rPr>
              <a:t>				does not imply</a:t>
            </a:r>
          </a:p>
          <a:p>
            <a:pPr>
              <a:buFontTx/>
              <a:buNone/>
            </a:pPr>
            <a:r>
              <a:rPr lang="en-GB" altLang="en-US" sz="2400">
                <a:solidFill>
                  <a:srgbClr val="0099FF"/>
                </a:solidFill>
                <a:latin typeface="Comic Sans MS" panose="030F0702030302020204" pitchFamily="66" charset="0"/>
              </a:rPr>
              <a:t>				is implied by</a:t>
            </a:r>
          </a:p>
          <a:p>
            <a:pPr>
              <a:buFontTx/>
              <a:buNone/>
            </a:pPr>
            <a:r>
              <a:rPr lang="en-US" altLang="en-US" sz="2400">
                <a:solidFill>
                  <a:srgbClr val="0099FF"/>
                </a:solidFill>
                <a:latin typeface="Comic Sans MS" panose="030F0702030302020204" pitchFamily="66" charset="0"/>
              </a:rPr>
              <a:t>				implies and is implied by</a:t>
            </a:r>
          </a:p>
          <a:p>
            <a:pPr>
              <a:buFontTx/>
              <a:buNone/>
            </a:pPr>
            <a:endParaRPr lang="en-GB" altLang="en-US" sz="2400">
              <a:solidFill>
                <a:srgbClr val="0099FF"/>
              </a:solidFill>
              <a:latin typeface="Comic Sans MS" panose="030F0702030302020204" pitchFamily="66" charset="0"/>
            </a:endParaRPr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D49826D5-3C49-1323-3ED7-28D81159F6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31913" y="1700213"/>
            <a:ext cx="6708775" cy="960437"/>
          </a:xfrm>
          <a:noFill/>
          <a:ln/>
        </p:spPr>
        <p:txBody>
          <a:bodyPr/>
          <a:lstStyle/>
          <a:p>
            <a:r>
              <a:rPr lang="en-GB" altLang="en-US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Implication Signs</a:t>
            </a:r>
          </a:p>
        </p:txBody>
      </p:sp>
      <p:pic>
        <p:nvPicPr>
          <p:cNvPr id="37894" name="Picture 6">
            <a:extLst>
              <a:ext uri="{FF2B5EF4-FFF2-40B4-BE49-F238E27FC236}">
                <a16:creationId xmlns:a16="http://schemas.microsoft.com/office/drawing/2014/main" id="{5E569BDA-50B0-1DE1-9E4B-7A1A4447B5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357563"/>
            <a:ext cx="382588" cy="19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897" name="Picture 9">
            <a:extLst>
              <a:ext uri="{FF2B5EF4-FFF2-40B4-BE49-F238E27FC236}">
                <a16:creationId xmlns:a16="http://schemas.microsoft.com/office/drawing/2014/main" id="{3BCEBBED-D39E-7582-B4F3-C0D6553628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813175"/>
            <a:ext cx="382588" cy="1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898" name="Line 10">
            <a:extLst>
              <a:ext uri="{FF2B5EF4-FFF2-40B4-BE49-F238E27FC236}">
                <a16:creationId xmlns:a16="http://schemas.microsoft.com/office/drawing/2014/main" id="{3C987A70-3C35-3B16-4B96-232876D8A37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76600" y="3716338"/>
            <a:ext cx="287338" cy="3603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37899" name="Picture 11">
            <a:extLst>
              <a:ext uri="{FF2B5EF4-FFF2-40B4-BE49-F238E27FC236}">
                <a16:creationId xmlns:a16="http://schemas.microsoft.com/office/drawing/2014/main" id="{006ADA00-AC16-009E-99A8-49968B8BB0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2788" y="4244975"/>
            <a:ext cx="382587" cy="1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901" name="Picture 13">
            <a:extLst>
              <a:ext uri="{FF2B5EF4-FFF2-40B4-BE49-F238E27FC236}">
                <a16:creationId xmlns:a16="http://schemas.microsoft.com/office/drawing/2014/main" id="{D419C647-5C28-E5F6-776B-05895192F2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652963"/>
            <a:ext cx="358775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68321B60-41F7-6B3A-211E-2523C53FC2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Example: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F1304381-8D35-B96A-F6E3-C0891CCEBC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altLang="en-US" sz="2400">
                <a:solidFill>
                  <a:srgbClr val="0099FF"/>
                </a:solidFill>
                <a:cs typeface="Arial" panose="020B0604020202020204" pitchFamily="34" charset="0"/>
              </a:rPr>
              <a:t>Prove that </a:t>
            </a:r>
            <a:r>
              <a:rPr lang="el-GR" altLang="en-US" sz="2400">
                <a:solidFill>
                  <a:srgbClr val="0099FF"/>
                </a:solidFill>
                <a:cs typeface="Arial" panose="020B0604020202020204" pitchFamily="34" charset="0"/>
              </a:rPr>
              <a:t>Δ</a:t>
            </a:r>
            <a:r>
              <a:rPr lang="en-GB" altLang="en-US" sz="2400">
                <a:solidFill>
                  <a:srgbClr val="0099FF"/>
                </a:solidFill>
                <a:cs typeface="Arial" panose="020B0604020202020204" pitchFamily="34" charset="0"/>
              </a:rPr>
              <a:t>ABC is isosceles</a:t>
            </a:r>
          </a:p>
          <a:p>
            <a:pPr>
              <a:buFontTx/>
              <a:buNone/>
            </a:pPr>
            <a:endParaRPr lang="en-GB" altLang="en-US" sz="2400">
              <a:solidFill>
                <a:srgbClr val="0099FF"/>
              </a:solidFill>
            </a:endParaRPr>
          </a:p>
          <a:p>
            <a:pPr>
              <a:buFontTx/>
              <a:buNone/>
            </a:pPr>
            <a:r>
              <a:rPr lang="en-GB" altLang="en-US" sz="2400">
                <a:solidFill>
                  <a:srgbClr val="0099FF"/>
                </a:solidFill>
              </a:rPr>
              <a:t>AB = AC</a:t>
            </a:r>
          </a:p>
          <a:p>
            <a:pPr>
              <a:buFontTx/>
              <a:buNone/>
            </a:pPr>
            <a:r>
              <a:rPr lang="en-GB" altLang="en-US" sz="2400">
                <a:solidFill>
                  <a:srgbClr val="0099FF"/>
                </a:solidFill>
                <a:cs typeface="Arial" panose="020B0604020202020204" pitchFamily="34" charset="0"/>
              </a:rPr>
              <a:t>‗B = _C</a:t>
            </a:r>
          </a:p>
          <a:p>
            <a:pPr>
              <a:buFontTx/>
              <a:buNone/>
            </a:pPr>
            <a:r>
              <a:rPr lang="en-GB" altLang="en-US" sz="2400">
                <a:solidFill>
                  <a:srgbClr val="0099FF"/>
                </a:solidFill>
                <a:cs typeface="Arial" panose="020B0604020202020204" pitchFamily="34" charset="0"/>
              </a:rPr>
              <a:t>AB = AC 	 </a:t>
            </a:r>
            <a:r>
              <a:rPr lang="el-GR" altLang="en-US" sz="2400">
                <a:solidFill>
                  <a:srgbClr val="0099FF"/>
                </a:solidFill>
                <a:cs typeface="Arial" panose="020B0604020202020204" pitchFamily="34" charset="0"/>
              </a:rPr>
              <a:t>Δ</a:t>
            </a:r>
            <a:r>
              <a:rPr lang="en-GB" altLang="en-US" sz="2400">
                <a:solidFill>
                  <a:srgbClr val="0099FF"/>
                </a:solidFill>
                <a:cs typeface="Arial" panose="020B0604020202020204" pitchFamily="34" charset="0"/>
              </a:rPr>
              <a:t>ABC is isosceles</a:t>
            </a:r>
          </a:p>
        </p:txBody>
      </p:sp>
      <p:sp>
        <p:nvSpPr>
          <p:cNvPr id="38916" name="Line 4">
            <a:extLst>
              <a:ext uri="{FF2B5EF4-FFF2-40B4-BE49-F238E27FC236}">
                <a16:creationId xmlns:a16="http://schemas.microsoft.com/office/drawing/2014/main" id="{D596F4BF-123C-0231-BB8E-295FBFBEB32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79613" y="4149725"/>
            <a:ext cx="144462" cy="360363"/>
          </a:xfrm>
          <a:prstGeom prst="line">
            <a:avLst/>
          </a:prstGeom>
          <a:noFill/>
          <a:ln w="28575">
            <a:solidFill>
              <a:srgbClr val="00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917" name="Line 5">
            <a:extLst>
              <a:ext uri="{FF2B5EF4-FFF2-40B4-BE49-F238E27FC236}">
                <a16:creationId xmlns:a16="http://schemas.microsoft.com/office/drawing/2014/main" id="{23E8F979-C3DF-EEE0-800E-6F7888AB597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00338" y="4149725"/>
            <a:ext cx="144462" cy="360363"/>
          </a:xfrm>
          <a:prstGeom prst="line">
            <a:avLst/>
          </a:prstGeom>
          <a:noFill/>
          <a:ln w="28575">
            <a:solidFill>
              <a:srgbClr val="00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38918" name="Picture 6">
            <a:extLst>
              <a:ext uri="{FF2B5EF4-FFF2-40B4-BE49-F238E27FC236}">
                <a16:creationId xmlns:a16="http://schemas.microsoft.com/office/drawing/2014/main" id="{5CA210B8-030A-8D6E-961E-55DC7E3AB3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4724400"/>
            <a:ext cx="382587" cy="1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919" name="Line 7">
            <a:extLst>
              <a:ext uri="{FF2B5EF4-FFF2-40B4-BE49-F238E27FC236}">
                <a16:creationId xmlns:a16="http://schemas.microsoft.com/office/drawing/2014/main" id="{ACB200B7-BC4F-794C-D53B-5AEC27FA965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88125" y="2276475"/>
            <a:ext cx="576263" cy="792163"/>
          </a:xfrm>
          <a:prstGeom prst="line">
            <a:avLst/>
          </a:prstGeom>
          <a:noFill/>
          <a:ln w="28575">
            <a:solidFill>
              <a:srgbClr val="00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920" name="Line 8">
            <a:extLst>
              <a:ext uri="{FF2B5EF4-FFF2-40B4-BE49-F238E27FC236}">
                <a16:creationId xmlns:a16="http://schemas.microsoft.com/office/drawing/2014/main" id="{3B52215D-9943-4CEF-9881-902B96483B55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4388" y="2276475"/>
            <a:ext cx="431800" cy="863600"/>
          </a:xfrm>
          <a:prstGeom prst="line">
            <a:avLst/>
          </a:prstGeom>
          <a:noFill/>
          <a:ln w="28575">
            <a:solidFill>
              <a:srgbClr val="00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921" name="Line 9">
            <a:extLst>
              <a:ext uri="{FF2B5EF4-FFF2-40B4-BE49-F238E27FC236}">
                <a16:creationId xmlns:a16="http://schemas.microsoft.com/office/drawing/2014/main" id="{F53116C3-B715-E1C7-519B-8684D6A462F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588125" y="3068638"/>
            <a:ext cx="1008063" cy="71437"/>
          </a:xfrm>
          <a:prstGeom prst="line">
            <a:avLst/>
          </a:prstGeom>
          <a:noFill/>
          <a:ln w="28575">
            <a:solidFill>
              <a:srgbClr val="00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922" name="Line 10">
            <a:extLst>
              <a:ext uri="{FF2B5EF4-FFF2-40B4-BE49-F238E27FC236}">
                <a16:creationId xmlns:a16="http://schemas.microsoft.com/office/drawing/2014/main" id="{B813E24D-7003-2624-017E-3620D0944034}"/>
              </a:ext>
            </a:extLst>
          </p:cNvPr>
          <p:cNvSpPr>
            <a:spLocks noChangeShapeType="1"/>
          </p:cNvSpPr>
          <p:nvPr/>
        </p:nvSpPr>
        <p:spPr bwMode="auto">
          <a:xfrm>
            <a:off x="6732588" y="2636838"/>
            <a:ext cx="144462" cy="142875"/>
          </a:xfrm>
          <a:prstGeom prst="line">
            <a:avLst/>
          </a:prstGeom>
          <a:noFill/>
          <a:ln w="28575">
            <a:solidFill>
              <a:srgbClr val="00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923" name="Line 11">
            <a:extLst>
              <a:ext uri="{FF2B5EF4-FFF2-40B4-BE49-F238E27FC236}">
                <a16:creationId xmlns:a16="http://schemas.microsoft.com/office/drawing/2014/main" id="{24ED3167-026D-1BFF-7BCC-3D31F753136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08850" y="2636838"/>
            <a:ext cx="215900" cy="71437"/>
          </a:xfrm>
          <a:prstGeom prst="line">
            <a:avLst/>
          </a:prstGeom>
          <a:noFill/>
          <a:ln w="28575">
            <a:solidFill>
              <a:srgbClr val="00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924" name="Text Box 12">
            <a:extLst>
              <a:ext uri="{FF2B5EF4-FFF2-40B4-BE49-F238E27FC236}">
                <a16:creationId xmlns:a16="http://schemas.microsoft.com/office/drawing/2014/main" id="{3413BE16-DF71-F408-513D-DFE5D057A8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9925" y="1989138"/>
            <a:ext cx="33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600" b="1">
                <a:solidFill>
                  <a:srgbClr val="0099FF"/>
                </a:solidFill>
              </a:rPr>
              <a:t>A</a:t>
            </a:r>
          </a:p>
        </p:txBody>
      </p:sp>
      <p:sp>
        <p:nvSpPr>
          <p:cNvPr id="38925" name="Text Box 13">
            <a:extLst>
              <a:ext uri="{FF2B5EF4-FFF2-40B4-BE49-F238E27FC236}">
                <a16:creationId xmlns:a16="http://schemas.microsoft.com/office/drawing/2014/main" id="{AF6757B4-44B6-C1BC-EE4A-2D33323634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788" y="2924175"/>
            <a:ext cx="33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600" b="1">
                <a:solidFill>
                  <a:srgbClr val="0099FF"/>
                </a:solidFill>
              </a:rPr>
              <a:t>B</a:t>
            </a:r>
          </a:p>
        </p:txBody>
      </p:sp>
      <p:sp>
        <p:nvSpPr>
          <p:cNvPr id="38926" name="Text Box 14">
            <a:extLst>
              <a:ext uri="{FF2B5EF4-FFF2-40B4-BE49-F238E27FC236}">
                <a16:creationId xmlns:a16="http://schemas.microsoft.com/office/drawing/2014/main" id="{DA65C5C1-E802-0714-04E5-9E5FAFDFAF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4750" y="2997200"/>
            <a:ext cx="33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600" b="1">
                <a:solidFill>
                  <a:srgbClr val="0099FF"/>
                </a:solidFill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EEC072CC-9D73-9110-01FD-F54834929A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Example: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DDC28DFE-C3BF-2DA4-8C6D-92CB4A2B9D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63713" y="2819400"/>
            <a:ext cx="7200900" cy="3306763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 sz="2000">
                <a:solidFill>
                  <a:srgbClr val="0033CC"/>
                </a:solidFill>
                <a:cs typeface="Arial" panose="020B0604020202020204" pitchFamily="34" charset="0"/>
              </a:rPr>
              <a:t>Link the statements </a:t>
            </a:r>
            <a:r>
              <a:rPr lang="en-GB" altLang="en-US" sz="2000" i="1">
                <a:solidFill>
                  <a:srgbClr val="0033CC"/>
                </a:solidFill>
                <a:cs typeface="Arial" panose="020B0604020202020204" pitchFamily="34" charset="0"/>
              </a:rPr>
              <a:t>a</a:t>
            </a:r>
            <a:r>
              <a:rPr lang="en-GB" altLang="en-US" sz="2000">
                <a:solidFill>
                  <a:srgbClr val="0033CC"/>
                </a:solidFill>
                <a:cs typeface="Arial" panose="020B0604020202020204" pitchFamily="34" charset="0"/>
              </a:rPr>
              <a:t> = 0 and </a:t>
            </a:r>
            <a:r>
              <a:rPr lang="en-GB" altLang="en-US" sz="2000" i="1">
                <a:solidFill>
                  <a:srgbClr val="0033CC"/>
                </a:solidFill>
                <a:cs typeface="Arial" panose="020B0604020202020204" pitchFamily="34" charset="0"/>
              </a:rPr>
              <a:t>ab</a:t>
            </a:r>
            <a:r>
              <a:rPr lang="en-GB" altLang="en-US" sz="2000">
                <a:solidFill>
                  <a:srgbClr val="0033CC"/>
                </a:solidFill>
                <a:cs typeface="Arial" panose="020B0604020202020204" pitchFamily="34" charset="0"/>
              </a:rPr>
              <a:t> = 0 using implication signs.</a:t>
            </a:r>
          </a:p>
          <a:p>
            <a:pPr>
              <a:buFontTx/>
              <a:buNone/>
            </a:pPr>
            <a:endParaRPr lang="en-GB" altLang="en-US" sz="2000">
              <a:solidFill>
                <a:srgbClr val="0033CC"/>
              </a:solidFill>
              <a:cs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n-GB" altLang="en-US" sz="2000" i="1">
                <a:solidFill>
                  <a:srgbClr val="0033CC"/>
                </a:solidFill>
                <a:cs typeface="Arial" panose="020B0604020202020204" pitchFamily="34" charset="0"/>
              </a:rPr>
              <a:t>a</a:t>
            </a:r>
            <a:r>
              <a:rPr lang="en-GB" altLang="en-US" sz="2000">
                <a:solidFill>
                  <a:srgbClr val="0033CC"/>
                </a:solidFill>
                <a:cs typeface="Arial" panose="020B0604020202020204" pitchFamily="34" charset="0"/>
              </a:rPr>
              <a:t> = 0		</a:t>
            </a:r>
            <a:r>
              <a:rPr lang="en-GB" altLang="en-US" sz="2000" i="1">
                <a:solidFill>
                  <a:srgbClr val="0033CC"/>
                </a:solidFill>
                <a:cs typeface="Arial" panose="020B0604020202020204" pitchFamily="34" charset="0"/>
              </a:rPr>
              <a:t>ab</a:t>
            </a:r>
            <a:r>
              <a:rPr lang="en-GB" altLang="en-US" sz="2000">
                <a:solidFill>
                  <a:srgbClr val="0033CC"/>
                </a:solidFill>
                <a:cs typeface="Arial" panose="020B0604020202020204" pitchFamily="34" charset="0"/>
              </a:rPr>
              <a:t> = 0</a:t>
            </a:r>
          </a:p>
          <a:p>
            <a:pPr>
              <a:buFontTx/>
              <a:buNone/>
            </a:pPr>
            <a:endParaRPr lang="en-GB" altLang="en-US" sz="2000">
              <a:solidFill>
                <a:srgbClr val="0033CC"/>
              </a:solidFill>
              <a:cs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n-GB" altLang="en-US" sz="2000" i="1">
                <a:solidFill>
                  <a:srgbClr val="0033CC"/>
                </a:solidFill>
                <a:cs typeface="Arial" panose="020B0604020202020204" pitchFamily="34" charset="0"/>
              </a:rPr>
              <a:t>ab</a:t>
            </a:r>
            <a:r>
              <a:rPr lang="en-GB" altLang="en-US" sz="2000">
                <a:solidFill>
                  <a:srgbClr val="0033CC"/>
                </a:solidFill>
                <a:cs typeface="Arial" panose="020B0604020202020204" pitchFamily="34" charset="0"/>
              </a:rPr>
              <a:t> = 0		</a:t>
            </a:r>
            <a:r>
              <a:rPr lang="en-GB" altLang="en-US" sz="2000" i="1">
                <a:solidFill>
                  <a:srgbClr val="0033CC"/>
                </a:solidFill>
                <a:cs typeface="Arial" panose="020B0604020202020204" pitchFamily="34" charset="0"/>
              </a:rPr>
              <a:t>a</a:t>
            </a:r>
            <a:r>
              <a:rPr lang="en-GB" altLang="en-US" sz="2000">
                <a:solidFill>
                  <a:srgbClr val="0033CC"/>
                </a:solidFill>
                <a:cs typeface="Arial" panose="020B0604020202020204" pitchFamily="34" charset="0"/>
              </a:rPr>
              <a:t> = 0 (</a:t>
            </a:r>
            <a:r>
              <a:rPr lang="en-GB" altLang="en-US" sz="2000" i="1">
                <a:solidFill>
                  <a:srgbClr val="0033CC"/>
                </a:solidFill>
                <a:cs typeface="Arial" panose="020B0604020202020204" pitchFamily="34" charset="0"/>
              </a:rPr>
              <a:t>b</a:t>
            </a:r>
            <a:r>
              <a:rPr lang="en-GB" altLang="en-US" sz="2000">
                <a:solidFill>
                  <a:srgbClr val="0033CC"/>
                </a:solidFill>
                <a:cs typeface="Arial" panose="020B0604020202020204" pitchFamily="34" charset="0"/>
              </a:rPr>
              <a:t> could be 0)</a:t>
            </a:r>
          </a:p>
          <a:p>
            <a:pPr>
              <a:buFontTx/>
              <a:buNone/>
            </a:pPr>
            <a:endParaRPr lang="en-GB" altLang="en-US" sz="2000">
              <a:solidFill>
                <a:srgbClr val="0033CC"/>
              </a:solidFill>
              <a:cs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n-GB" altLang="en-US" sz="2000" i="1">
                <a:solidFill>
                  <a:srgbClr val="0033CC"/>
                </a:solidFill>
                <a:cs typeface="Arial" panose="020B0604020202020204" pitchFamily="34" charset="0"/>
              </a:rPr>
              <a:t>ab</a:t>
            </a:r>
            <a:r>
              <a:rPr lang="en-GB" altLang="en-US" sz="2000">
                <a:solidFill>
                  <a:srgbClr val="0033CC"/>
                </a:solidFill>
                <a:cs typeface="Arial" panose="020B0604020202020204" pitchFamily="34" charset="0"/>
              </a:rPr>
              <a:t> = 0		Either </a:t>
            </a:r>
            <a:r>
              <a:rPr lang="en-GB" altLang="en-US" sz="2000" i="1">
                <a:solidFill>
                  <a:srgbClr val="0033CC"/>
                </a:solidFill>
                <a:cs typeface="Arial" panose="020B0604020202020204" pitchFamily="34" charset="0"/>
              </a:rPr>
              <a:t>a</a:t>
            </a:r>
            <a:r>
              <a:rPr lang="en-GB" altLang="en-US" sz="2000">
                <a:solidFill>
                  <a:srgbClr val="0033CC"/>
                </a:solidFill>
                <a:cs typeface="Arial" panose="020B0604020202020204" pitchFamily="34" charset="0"/>
              </a:rPr>
              <a:t> = 0 or </a:t>
            </a:r>
            <a:r>
              <a:rPr lang="en-GB" altLang="en-US" sz="2000" i="1">
                <a:solidFill>
                  <a:srgbClr val="0033CC"/>
                </a:solidFill>
                <a:cs typeface="Arial" panose="020B0604020202020204" pitchFamily="34" charset="0"/>
              </a:rPr>
              <a:t>b</a:t>
            </a:r>
            <a:r>
              <a:rPr lang="en-GB" altLang="en-US" sz="2000">
                <a:solidFill>
                  <a:srgbClr val="0033CC"/>
                </a:solidFill>
                <a:cs typeface="Arial" panose="020B0604020202020204" pitchFamily="34" charset="0"/>
              </a:rPr>
              <a:t> = 0</a:t>
            </a:r>
          </a:p>
        </p:txBody>
      </p:sp>
      <p:pic>
        <p:nvPicPr>
          <p:cNvPr id="40966" name="Picture 6">
            <a:extLst>
              <a:ext uri="{FF2B5EF4-FFF2-40B4-BE49-F238E27FC236}">
                <a16:creationId xmlns:a16="http://schemas.microsoft.com/office/drawing/2014/main" id="{76F3796E-6D0F-F2E9-ADF7-3E9F3BF985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3644900"/>
            <a:ext cx="382587" cy="1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67" name="Line 7">
            <a:extLst>
              <a:ext uri="{FF2B5EF4-FFF2-40B4-BE49-F238E27FC236}">
                <a16:creationId xmlns:a16="http://schemas.microsoft.com/office/drawing/2014/main" id="{87C387B5-26D5-B278-3742-54DB3556D01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44800" y="4292600"/>
            <a:ext cx="287338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40968" name="Picture 8">
            <a:extLst>
              <a:ext uri="{FF2B5EF4-FFF2-40B4-BE49-F238E27FC236}">
                <a16:creationId xmlns:a16="http://schemas.microsoft.com/office/drawing/2014/main" id="{FD9F04D4-DF3C-0806-3875-D1BCF5DFC6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4365625"/>
            <a:ext cx="382587" cy="1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69" name="Picture 9">
            <a:extLst>
              <a:ext uri="{FF2B5EF4-FFF2-40B4-BE49-F238E27FC236}">
                <a16:creationId xmlns:a16="http://schemas.microsoft.com/office/drawing/2014/main" id="{B76A7907-9463-57F4-CE8F-0193C41686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0988" y="5084763"/>
            <a:ext cx="382587" cy="19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41EB9266-B893-CB81-07E2-8338A2016A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92275" y="2205038"/>
            <a:ext cx="6781800" cy="960437"/>
          </a:xfrm>
        </p:spPr>
        <p:txBody>
          <a:bodyPr/>
          <a:lstStyle/>
          <a:p>
            <a:r>
              <a:rPr lang="en-GB" altLang="en-US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Example:</a:t>
            </a:r>
          </a:p>
        </p:txBody>
      </p:sp>
      <p:pic>
        <p:nvPicPr>
          <p:cNvPr id="41993" name="Picture 9">
            <a:extLst>
              <a:ext uri="{FF2B5EF4-FFF2-40B4-BE49-F238E27FC236}">
                <a16:creationId xmlns:a16="http://schemas.microsoft.com/office/drawing/2014/main" id="{BECDD521-42F8-6B91-C582-EA62CD4B20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3284538"/>
            <a:ext cx="7058025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994" name="Picture 10">
            <a:extLst>
              <a:ext uri="{FF2B5EF4-FFF2-40B4-BE49-F238E27FC236}">
                <a16:creationId xmlns:a16="http://schemas.microsoft.com/office/drawing/2014/main" id="{66D634D6-356E-C62A-3F20-4396970345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4005263"/>
            <a:ext cx="7091363" cy="808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25" name="Picture 17">
            <a:extLst>
              <a:ext uri="{FF2B5EF4-FFF2-40B4-BE49-F238E27FC236}">
                <a16:creationId xmlns:a16="http://schemas.microsoft.com/office/drawing/2014/main" id="{B1BAE764-799F-0C6A-9137-7A7CC7BA42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3649663"/>
            <a:ext cx="165735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013" name="Picture 5">
            <a:extLst>
              <a:ext uri="{FF2B5EF4-FFF2-40B4-BE49-F238E27FC236}">
                <a16:creationId xmlns:a16="http://schemas.microsoft.com/office/drawing/2014/main" id="{6656482C-F0EB-0074-8792-DC805F5E14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2135188"/>
            <a:ext cx="3744912" cy="57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014" name="Picture 6">
            <a:extLst>
              <a:ext uri="{FF2B5EF4-FFF2-40B4-BE49-F238E27FC236}">
                <a16:creationId xmlns:a16="http://schemas.microsoft.com/office/drawing/2014/main" id="{AE025BDC-0330-1FBB-1930-6EFC454D2C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2924175"/>
            <a:ext cx="16573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015" name="Picture 7">
            <a:extLst>
              <a:ext uri="{FF2B5EF4-FFF2-40B4-BE49-F238E27FC236}">
                <a16:creationId xmlns:a16="http://schemas.microsoft.com/office/drawing/2014/main" id="{B7114F7E-0A8E-0955-0A74-080CCDF1DC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2997200"/>
            <a:ext cx="382587" cy="1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016" name="Picture 8">
            <a:extLst>
              <a:ext uri="{FF2B5EF4-FFF2-40B4-BE49-F238E27FC236}">
                <a16:creationId xmlns:a16="http://schemas.microsoft.com/office/drawing/2014/main" id="{E7203877-F063-2834-27B9-7D548800B3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2865438"/>
            <a:ext cx="338455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020" name="Picture 12">
            <a:extLst>
              <a:ext uri="{FF2B5EF4-FFF2-40B4-BE49-F238E27FC236}">
                <a16:creationId xmlns:a16="http://schemas.microsoft.com/office/drawing/2014/main" id="{62A9D7DA-551E-002A-9262-595FB77F26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3544888"/>
            <a:ext cx="10096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021" name="Picture 13">
            <a:extLst>
              <a:ext uri="{FF2B5EF4-FFF2-40B4-BE49-F238E27FC236}">
                <a16:creationId xmlns:a16="http://schemas.microsoft.com/office/drawing/2014/main" id="{F39A1F59-8AA2-2FCD-3F92-D2D85DF734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3716338"/>
            <a:ext cx="382588" cy="19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3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3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ue strands design template">
  <a:themeElements>
    <a:clrScheme name="Blue strands design template 3">
      <a:dk1>
        <a:srgbClr val="5F5F5F"/>
      </a:dk1>
      <a:lt1>
        <a:srgbClr val="DEF6F1"/>
      </a:lt1>
      <a:dk2>
        <a:srgbClr val="B2B2B2"/>
      </a:dk2>
      <a:lt2>
        <a:srgbClr val="969696"/>
      </a:lt2>
      <a:accent1>
        <a:srgbClr val="E6E6E6"/>
      </a:accent1>
      <a:accent2>
        <a:srgbClr val="8DC6FF"/>
      </a:accent2>
      <a:accent3>
        <a:srgbClr val="ECFAF7"/>
      </a:accent3>
      <a:accent4>
        <a:srgbClr val="505050"/>
      </a:accent4>
      <a:accent5>
        <a:srgbClr val="F0F0F0"/>
      </a:accent5>
      <a:accent6>
        <a:srgbClr val="7FB3E7"/>
      </a:accent6>
      <a:hlink>
        <a:srgbClr val="0066CC"/>
      </a:hlink>
      <a:folHlink>
        <a:srgbClr val="0000FF"/>
      </a:folHlink>
    </a:clrScheme>
    <a:fontScheme name="Blue strands design templat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Blue strands design template 1">
        <a:dk1>
          <a:srgbClr val="0099FF"/>
        </a:dk1>
        <a:lt1>
          <a:srgbClr val="FFFFFF"/>
        </a:lt1>
        <a:dk2>
          <a:srgbClr val="0099FF"/>
        </a:dk2>
        <a:lt2>
          <a:srgbClr val="808080"/>
        </a:lt2>
        <a:accent1>
          <a:srgbClr val="B9D6E5"/>
        </a:accent1>
        <a:accent2>
          <a:srgbClr val="333399"/>
        </a:accent2>
        <a:accent3>
          <a:srgbClr val="FFFFFF"/>
        </a:accent3>
        <a:accent4>
          <a:srgbClr val="0082DA"/>
        </a:accent4>
        <a:accent5>
          <a:srgbClr val="D9E8F0"/>
        </a:accent5>
        <a:accent6>
          <a:srgbClr val="2D2D8A"/>
        </a:accent6>
        <a:hlink>
          <a:srgbClr val="3366CC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strands design template 2">
        <a:dk1>
          <a:srgbClr val="808080"/>
        </a:dk1>
        <a:lt1>
          <a:srgbClr val="FFFFFF"/>
        </a:lt1>
        <a:dk2>
          <a:srgbClr val="0066CC"/>
        </a:dk2>
        <a:lt2>
          <a:srgbClr val="969696"/>
        </a:lt2>
        <a:accent1>
          <a:srgbClr val="DDDDDD"/>
        </a:accent1>
        <a:accent2>
          <a:srgbClr val="33CCFF"/>
        </a:accent2>
        <a:accent3>
          <a:srgbClr val="FFFFFF"/>
        </a:accent3>
        <a:accent4>
          <a:srgbClr val="6C6C6C"/>
        </a:accent4>
        <a:accent5>
          <a:srgbClr val="EBEBEB"/>
        </a:accent5>
        <a:accent6>
          <a:srgbClr val="2DB9E7"/>
        </a:accent6>
        <a:hlink>
          <a:srgbClr val="CC3300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strands design template 3">
        <a:dk1>
          <a:srgbClr val="5F5F5F"/>
        </a:dk1>
        <a:lt1>
          <a:srgbClr val="DEF6F1"/>
        </a:lt1>
        <a:dk2>
          <a:srgbClr val="B2B2B2"/>
        </a:dk2>
        <a:lt2>
          <a:srgbClr val="969696"/>
        </a:lt2>
        <a:accent1>
          <a:srgbClr val="E6E6E6"/>
        </a:accent1>
        <a:accent2>
          <a:srgbClr val="8DC6FF"/>
        </a:accent2>
        <a:accent3>
          <a:srgbClr val="ECFAF7"/>
        </a:accent3>
        <a:accent4>
          <a:srgbClr val="505050"/>
        </a:accent4>
        <a:accent5>
          <a:srgbClr val="F0F0F0"/>
        </a:accent5>
        <a:accent6>
          <a:srgbClr val="7FB3E7"/>
        </a:accent6>
        <a:hlink>
          <a:srgbClr val="0066CC"/>
        </a:hlink>
        <a:folHlink>
          <a:srgbClr val="00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strands design template 4">
        <a:dk1>
          <a:srgbClr val="3366CC"/>
        </a:dk1>
        <a:lt1>
          <a:srgbClr val="FFFFFF"/>
        </a:lt1>
        <a:dk2>
          <a:srgbClr val="66CCFF"/>
        </a:dk2>
        <a:lt2>
          <a:srgbClr val="808080"/>
        </a:lt2>
        <a:accent1>
          <a:srgbClr val="B4DCFF"/>
        </a:accent1>
        <a:accent2>
          <a:srgbClr val="CCCCFF"/>
        </a:accent2>
        <a:accent3>
          <a:srgbClr val="FFFFFF"/>
        </a:accent3>
        <a:accent4>
          <a:srgbClr val="2A56AE"/>
        </a:accent4>
        <a:accent5>
          <a:srgbClr val="D6EB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strands design template 5">
        <a:dk1>
          <a:srgbClr val="808080"/>
        </a:dk1>
        <a:lt1>
          <a:srgbClr val="FFFFD9"/>
        </a:lt1>
        <a:dk2>
          <a:srgbClr val="3366CC"/>
        </a:dk2>
        <a:lt2>
          <a:srgbClr val="777777"/>
        </a:lt2>
        <a:accent1>
          <a:srgbClr val="EBEECA"/>
        </a:accent1>
        <a:accent2>
          <a:srgbClr val="99CCFF"/>
        </a:accent2>
        <a:accent3>
          <a:srgbClr val="FFFFE9"/>
        </a:accent3>
        <a:accent4>
          <a:srgbClr val="6C6C6C"/>
        </a:accent4>
        <a:accent5>
          <a:srgbClr val="F3F5E1"/>
        </a:accent5>
        <a:accent6>
          <a:srgbClr val="8AB9E7"/>
        </a:accent6>
        <a:hlink>
          <a:srgbClr val="2901BB"/>
        </a:hlink>
        <a:folHlink>
          <a:srgbClr val="FF7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strands design template 6">
        <a:dk1>
          <a:srgbClr val="3366CC"/>
        </a:dk1>
        <a:lt1>
          <a:srgbClr val="008080"/>
        </a:lt1>
        <a:dk2>
          <a:srgbClr val="3399FF"/>
        </a:dk2>
        <a:lt2>
          <a:srgbClr val="005A58"/>
        </a:lt2>
        <a:accent1>
          <a:srgbClr val="8BC2FF"/>
        </a:accent1>
        <a:accent2>
          <a:srgbClr val="FFFFCC"/>
        </a:accent2>
        <a:accent3>
          <a:srgbClr val="AAC0C0"/>
        </a:accent3>
        <a:accent4>
          <a:srgbClr val="2A56AE"/>
        </a:accent4>
        <a:accent5>
          <a:srgbClr val="C4DDFF"/>
        </a:accent5>
        <a:accent6>
          <a:srgbClr val="E7E7B9"/>
        </a:accent6>
        <a:hlink>
          <a:srgbClr val="990000"/>
        </a:hlink>
        <a:folHlink>
          <a:srgbClr val="00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strands design template 7">
        <a:dk1>
          <a:srgbClr val="666666"/>
        </a:dk1>
        <a:lt1>
          <a:srgbClr val="666699"/>
        </a:lt1>
        <a:dk2>
          <a:srgbClr val="99CCFF"/>
        </a:dk2>
        <a:lt2>
          <a:srgbClr val="3E3E5C"/>
        </a:lt2>
        <a:accent1>
          <a:srgbClr val="D2D2D2"/>
        </a:accent1>
        <a:accent2>
          <a:srgbClr val="8DC6FF"/>
        </a:accent2>
        <a:accent3>
          <a:srgbClr val="B8B8CA"/>
        </a:accent3>
        <a:accent4>
          <a:srgbClr val="565656"/>
        </a:accent4>
        <a:accent5>
          <a:srgbClr val="E5E5E5"/>
        </a:accent5>
        <a:accent6>
          <a:srgbClr val="7FB3E7"/>
        </a:accent6>
        <a:hlink>
          <a:srgbClr val="0066FF"/>
        </a:hlink>
        <a:folHlink>
          <a:srgbClr val="FF99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strands design template 8">
        <a:dk1>
          <a:srgbClr val="5C1F00"/>
        </a:dk1>
        <a:lt1>
          <a:srgbClr val="9C3408"/>
        </a:lt1>
        <a:dk2>
          <a:srgbClr val="800000"/>
        </a:dk2>
        <a:lt2>
          <a:srgbClr val="73BCFF"/>
        </a:lt2>
        <a:accent1>
          <a:srgbClr val="D99965"/>
        </a:accent1>
        <a:accent2>
          <a:srgbClr val="3366CC"/>
        </a:accent2>
        <a:accent3>
          <a:srgbClr val="C0AAAA"/>
        </a:accent3>
        <a:accent4>
          <a:srgbClr val="852B06"/>
        </a:accent4>
        <a:accent5>
          <a:srgbClr val="E9CAB8"/>
        </a:accent5>
        <a:accent6>
          <a:srgbClr val="2D5CB9"/>
        </a:accent6>
        <a:hlink>
          <a:srgbClr val="D3EBFF"/>
        </a:hlink>
        <a:folHlink>
          <a:srgbClr val="FED3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strands design template 9">
        <a:dk1>
          <a:srgbClr val="336699"/>
        </a:dk1>
        <a:lt1>
          <a:srgbClr val="1270AA"/>
        </a:lt1>
        <a:dk2>
          <a:srgbClr val="000000"/>
        </a:dk2>
        <a:lt2>
          <a:srgbClr val="66CCFF"/>
        </a:lt2>
        <a:accent1>
          <a:srgbClr val="AAE1FA"/>
        </a:accent1>
        <a:accent2>
          <a:srgbClr val="0033CC"/>
        </a:accent2>
        <a:accent3>
          <a:srgbClr val="AAAAAA"/>
        </a:accent3>
        <a:accent4>
          <a:srgbClr val="0E5F91"/>
        </a:accent4>
        <a:accent5>
          <a:srgbClr val="D2EEFC"/>
        </a:accent5>
        <a:accent6>
          <a:srgbClr val="002DB9"/>
        </a:accent6>
        <a:hlink>
          <a:srgbClr val="FF7500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strands design template 10">
        <a:dk1>
          <a:srgbClr val="003366"/>
        </a:dk1>
        <a:lt1>
          <a:srgbClr val="A9A9A9"/>
        </a:lt1>
        <a:dk2>
          <a:srgbClr val="000099"/>
        </a:dk2>
        <a:lt2>
          <a:srgbClr val="66CCFF"/>
        </a:lt2>
        <a:accent1>
          <a:srgbClr val="336699"/>
        </a:accent1>
        <a:accent2>
          <a:srgbClr val="3333FF"/>
        </a:accent2>
        <a:accent3>
          <a:srgbClr val="AAAACA"/>
        </a:accent3>
        <a:accent4>
          <a:srgbClr val="909090"/>
        </a:accent4>
        <a:accent5>
          <a:srgbClr val="ADB8CA"/>
        </a:accent5>
        <a:accent6>
          <a:srgbClr val="2D2DE7"/>
        </a:accent6>
        <a:hlink>
          <a:srgbClr val="66CC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1_Custom Design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1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E6E6E6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0F0F0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4D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D6EB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EBEECA"/>
        </a:accent1>
        <a:accent2>
          <a:srgbClr val="DBFF75"/>
        </a:accent2>
        <a:accent3>
          <a:srgbClr val="FFFFE9"/>
        </a:accent3>
        <a:accent4>
          <a:srgbClr val="000000"/>
        </a:accent4>
        <a:accent5>
          <a:srgbClr val="F3F5E1"/>
        </a:accent5>
        <a:accent6>
          <a:srgbClr val="C6E769"/>
        </a:accent6>
        <a:hlink>
          <a:srgbClr val="8FA418"/>
        </a:hlink>
        <a:folHlink>
          <a:srgbClr val="FF7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6">
        <a:dk1>
          <a:srgbClr val="58572B"/>
        </a:dk1>
        <a:lt1>
          <a:srgbClr val="008080"/>
        </a:lt1>
        <a:dk2>
          <a:srgbClr val="FFFF99"/>
        </a:dk2>
        <a:lt2>
          <a:srgbClr val="005A58"/>
        </a:lt2>
        <a:accent1>
          <a:srgbClr val="CCCC99"/>
        </a:accent1>
        <a:accent2>
          <a:srgbClr val="FFFFCC"/>
        </a:accent2>
        <a:accent3>
          <a:srgbClr val="AAC0C0"/>
        </a:accent3>
        <a:accent4>
          <a:srgbClr val="4A4923"/>
        </a:accent4>
        <a:accent5>
          <a:srgbClr val="E2E2CA"/>
        </a:accent5>
        <a:accent6>
          <a:srgbClr val="E7E7B9"/>
        </a:accent6>
        <a:hlink>
          <a:srgbClr val="9900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 strands design template</Template>
  <TotalTime>97</TotalTime>
  <Words>411</Words>
  <Application>Microsoft Office PowerPoint</Application>
  <PresentationFormat>On-screen Show (4:3)</PresentationFormat>
  <Paragraphs>70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Arial Black</vt:lpstr>
      <vt:lpstr>Castellar</vt:lpstr>
      <vt:lpstr>Comic Sans MS</vt:lpstr>
      <vt:lpstr>Blue strands design template</vt:lpstr>
      <vt:lpstr>1_Custom Design</vt:lpstr>
      <vt:lpstr>CORE 1 proof</vt:lpstr>
      <vt:lpstr>What is Mathematical Proof?</vt:lpstr>
      <vt:lpstr>Mathematical Proof</vt:lpstr>
      <vt:lpstr>MATHEMATICAL STATEMENTS</vt:lpstr>
      <vt:lpstr>Implication Signs</vt:lpstr>
      <vt:lpstr>Example:</vt:lpstr>
      <vt:lpstr>Example:</vt:lpstr>
      <vt:lpstr>Example:</vt:lpstr>
      <vt:lpstr>PowerPoint Presentation</vt:lpstr>
      <vt:lpstr>Example:</vt:lpstr>
      <vt:lpstr>PowerPoint Presentation</vt:lpstr>
      <vt:lpstr>PowerPoint Presentation</vt:lpstr>
    </vt:vector>
  </TitlesOfParts>
  <Manager/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Mathematical Proof</dc:title>
  <dc:subject>Mathematical Proof</dc:subject>
  <dc:creator>zafer</dc:creator>
  <cp:keywords>Mathematical Proof</cp:keywords>
  <dc:description>Mathematical Proof</dc:description>
  <cp:lastModifiedBy>Nayan GRIFFITHS</cp:lastModifiedBy>
  <cp:revision>12</cp:revision>
  <cp:lastPrinted>1601-01-01T00:00:00Z</cp:lastPrinted>
  <dcterms:created xsi:type="dcterms:W3CDTF">2006-11-19T19:34:41Z</dcterms:created>
  <dcterms:modified xsi:type="dcterms:W3CDTF">2023-03-24T17:24:36Z</dcterms:modified>
  <cp:category>Mathematical Proof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TC011811361033</vt:lpwstr>
  </property>
</Properties>
</file>